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1B64C-97B9-0341-93FF-080571D4B7A9}" type="datetimeFigureOut">
              <a:rPr lang="en-US" smtClean="0"/>
              <a:t>4/29/19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3FF94D-D058-244B-A9F9-D5EF0C6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89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6057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E3FD-13D5-8247-9C4D-E69E4C00D7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D18D69-143E-D442-AA51-F122275B72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A4000-759F-224F-BB50-C8D1C30BE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BE165-31E2-CA44-AE1E-05ECFFE8D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FF211-294B-9D4E-82AE-C241B15C1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791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CE4BD-B74A-3A42-AD53-A014A9594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BF7D85-5014-9142-B0F5-2E9082EF2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35C95-DCDB-6842-99A6-EF50BE43F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D7690-FB20-AC46-B457-9EEF6DB2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0AD14-427D-8742-8BFC-EFC1F647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768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F2996-FEC6-CA40-9584-FD7CBAC71E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4BF25-1C7D-0A4D-A5DF-7B1CB19CE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A9DF0-7F04-CA4F-8E46-AF551455F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B3783-8F63-5C47-9708-E83931D11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02DC0-D14D-2441-B0BE-08FD5770D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187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4BF1F-BC51-9C41-8275-CC6F09C17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E9E23-566A-0043-B3AF-7E52D2EA8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129C6-3649-8E48-B9D5-33647107F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6FF90-2787-BF42-8111-3DB92A59A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BFC90-9F9E-F44D-AA80-A4FABC49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89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BE18C-5564-384A-8231-3488E28B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E3491-5FA5-F14D-8F3F-4B864A42E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7EA37-F241-DF47-8EB4-AE1E1A0FD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03176-FB14-DD4A-A689-5754617E8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E7405-687D-9F44-BC15-CA9467AFE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014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FFB80-0C43-6E49-BCDF-5F948D7DA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0594C-D908-B544-9AEB-0505D846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C0098-BBE2-2E40-BA0F-6F2CA62E3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AE3420-8FAF-CA45-89B3-20B379257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E24397-F5A9-794A-9526-00B4FAC4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133C9A-063B-4748-86FF-738CF0378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00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EFAD1-D15C-7D49-85C9-7422997F1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781D4-EF48-8F4C-A91D-266F86324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CC548D-106C-8149-A083-9FF7D713F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A2D22B-CD75-1C40-874A-3F76854FC1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6FBDB4-34C2-7347-B7E1-8745475994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73EEF8-CF35-5F43-A6DC-B00D6CF4E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518DCC-DC68-0143-9877-75C415CC3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8CCCB8-E993-D74C-B8F1-9DFE46299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814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44AAF-44BA-D944-A601-EB8B38395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8F25F1-C954-6048-B650-5FDC205E6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C8FFA5-C037-714C-AA26-8F6B6228E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427C7C-A7D2-6944-905B-28836332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710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526B3E-CAF9-6C49-BA34-E11153FFA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282C66-6E44-294C-AA91-6FE37D3E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39E126-C6BD-EC4C-A5B6-07426AE20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72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8D5C3-F762-B241-A665-64FF79D56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063D-13AE-3140-AF3C-761334EBC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2EB13-3C93-8A41-ABFD-E5027F5D6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77EE5A-F765-B449-BEF6-8324D6E3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43B02-0F6A-2D40-B4F2-3DEBD5796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AB044-5AAA-B547-80DF-34D46397D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0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01FAC-CEB9-3649-A7CC-14F43BF88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75A258-0860-C643-87D0-11B9F77C1E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6944C8-702A-1845-9618-2BD0BF4CA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33B1B-CF75-3B48-889B-8E6A551E0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56B98-EB74-7948-976B-DD55F67C3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8446EB-FB2A-024B-B1BC-BDD1C7D0D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85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E85D82-C168-A34C-A1B3-0E44DC77F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DE141-9CDA-CC46-B6DB-96F86F640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65F0A-AFDD-7A4E-A61E-D71DE7137E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D514E-9FAF-3A45-BE7A-66E9FDE597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911EC-E162-BF43-B30E-8D36F137B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9ABC-5324-D444-B713-0C22EB3FEF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2E3C5-09D0-CD45-803F-15BE9C29A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865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Heart+Disease" TargetMode="External"/><Relationship Id="rId2" Type="http://schemas.openxmlformats.org/officeDocument/2006/relationships/hyperlink" Target="https://www.kaggle.com/ronitf/heart-disease-uci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293922" y="0"/>
            <a:ext cx="5898077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6293923" cy="68648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2081600" y="2054431"/>
            <a:ext cx="8710000" cy="1675069"/>
          </a:xfrm>
          <a:prstGeom prst="rect">
            <a:avLst/>
          </a:prstGeom>
          <a:solidFill>
            <a:srgbClr val="FFFFFF"/>
          </a:solidFill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HEART DISEASE PATIENTS’</a:t>
            </a:r>
            <a:br>
              <a:rPr lang="en-US" dirty="0"/>
            </a:br>
            <a:r>
              <a:rPr lang="en-US" dirty="0"/>
              <a:t>CLASSIFICATION</a:t>
            </a:r>
            <a:endParaRPr dirty="0"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2081600" y="4693233"/>
            <a:ext cx="8710000" cy="1583200"/>
          </a:xfrm>
          <a:prstGeom prst="rect">
            <a:avLst/>
          </a:prstGeom>
          <a:solidFill>
            <a:srgbClr val="FFFFFF"/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Dharmit Dalvi 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 Project for CS677: Data Science with Python</a:t>
            </a:r>
          </a:p>
          <a:p>
            <a:pPr>
              <a:spcBef>
                <a:spcPts val="0"/>
              </a:spcBef>
            </a:pPr>
            <a:r>
              <a:rPr lang="en" dirty="0"/>
              <a:t>April 2019</a:t>
            </a:r>
            <a:endParaRPr dirty="0"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91353" y="0"/>
            <a:ext cx="2600649" cy="1164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11444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81ECD-3E7E-F347-B690-1180537B9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AF528-57EF-8E43-AB73-270E9555F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Source: Kaggle </a:t>
            </a:r>
          </a:p>
          <a:p>
            <a:r>
              <a:rPr lang="en-US" dirty="0">
                <a:hlinkClick r:id="rId2"/>
              </a:rPr>
              <a:t>https://www.kaggle.com/ronitf/heart-disease-uci</a:t>
            </a:r>
            <a:endParaRPr lang="en-US" dirty="0"/>
          </a:p>
          <a:p>
            <a:r>
              <a:rPr lang="en-US" dirty="0"/>
              <a:t>Original Source: </a:t>
            </a:r>
          </a:p>
          <a:p>
            <a:r>
              <a:rPr lang="en-US" dirty="0">
                <a:hlinkClick r:id="rId3"/>
              </a:rPr>
              <a:t>https://archive.ics.uci.edu/ml/datasets/Heart+Disease</a:t>
            </a:r>
            <a:endParaRPr lang="en-US" dirty="0"/>
          </a:p>
          <a:p>
            <a:r>
              <a:rPr lang="en-US" dirty="0"/>
              <a:t>contains 76 attributes, but all published experiments refer to using a subset of 14 of them</a:t>
            </a:r>
          </a:p>
          <a:p>
            <a:r>
              <a:rPr lang="en-US" dirty="0"/>
              <a:t>Label: Presence of heart disease in the patient. (1 = Yes, 0 = No)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099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5C96-BD8E-0F41-BD47-D275921B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Attributes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BF444-E984-BC4D-BF2F-EDE83F50C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 1. age </a:t>
            </a:r>
            <a:br>
              <a:rPr lang="en-US" dirty="0"/>
            </a:br>
            <a:r>
              <a:rPr lang="en-US" dirty="0"/>
              <a:t> 2. sex </a:t>
            </a:r>
            <a:br>
              <a:rPr lang="en-US" dirty="0"/>
            </a:br>
            <a:r>
              <a:rPr lang="en-US" dirty="0"/>
              <a:t> 3. chest pain type </a:t>
            </a:r>
            <a:br>
              <a:rPr lang="en-US" dirty="0"/>
            </a:br>
            <a:r>
              <a:rPr lang="en-US" dirty="0"/>
              <a:t> 4. resting blood pressure </a:t>
            </a:r>
            <a:br>
              <a:rPr lang="en-US" dirty="0"/>
            </a:br>
            <a:r>
              <a:rPr lang="en-US" dirty="0"/>
              <a:t> 5. serum cholesterol in mg/dl </a:t>
            </a:r>
            <a:br>
              <a:rPr lang="en-US" dirty="0"/>
            </a:br>
            <a:r>
              <a:rPr lang="en-US" dirty="0"/>
              <a:t> 6. fasting blood sugar &gt; 120 mg/dl</a:t>
            </a:r>
            <a:br>
              <a:rPr lang="en-US" dirty="0"/>
            </a:br>
            <a:r>
              <a:rPr lang="en-US" dirty="0"/>
              <a:t> 7. resting electrocardiographic results </a:t>
            </a:r>
            <a:br>
              <a:rPr lang="en-US" dirty="0"/>
            </a:br>
            <a:r>
              <a:rPr lang="en-US" dirty="0"/>
              <a:t> 8. maximum heart rate achieved </a:t>
            </a:r>
            <a:br>
              <a:rPr lang="en-US" dirty="0"/>
            </a:br>
            <a:r>
              <a:rPr lang="en-US" dirty="0"/>
              <a:t> 9. exercise induced angina </a:t>
            </a:r>
            <a:br>
              <a:rPr lang="en-US" dirty="0"/>
            </a:br>
            <a:r>
              <a:rPr lang="en-US" dirty="0"/>
              <a:t> 10. </a:t>
            </a:r>
            <a:r>
              <a:rPr lang="en-US" dirty="0" err="1"/>
              <a:t>oldpeak</a:t>
            </a:r>
            <a:r>
              <a:rPr lang="en-US" dirty="0"/>
              <a:t> = ST depression induced by exercise relative to rest </a:t>
            </a:r>
            <a:br>
              <a:rPr lang="en-US" dirty="0"/>
            </a:br>
            <a:r>
              <a:rPr lang="en-US" dirty="0"/>
              <a:t> 11. the slope of the peak exercise ST segment </a:t>
            </a:r>
            <a:br>
              <a:rPr lang="en-US" dirty="0"/>
            </a:br>
            <a:r>
              <a:rPr lang="en-US" dirty="0"/>
              <a:t> 12. number of major vessels (0-3) colored by </a:t>
            </a:r>
            <a:r>
              <a:rPr lang="en-US" dirty="0" err="1"/>
              <a:t>flourosopy</a:t>
            </a:r>
            <a:r>
              <a:rPr lang="en-US" dirty="0"/>
              <a:t> </a:t>
            </a:r>
            <a:br>
              <a:rPr lang="en-US" dirty="0"/>
            </a:br>
            <a:r>
              <a:rPr lang="en-US" dirty="0"/>
              <a:t> 13. </a:t>
            </a:r>
            <a:r>
              <a:rPr lang="en-US" dirty="0" err="1"/>
              <a:t>thalessemia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00128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CB45-4331-A64F-817B-41617174F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9C0FC-D1CE-6548-8CF1-CAA986CEF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Seaborn</a:t>
            </a:r>
          </a:p>
          <a:p>
            <a:pPr lvl="1"/>
            <a:r>
              <a:rPr lang="en-US" dirty="0" err="1"/>
              <a:t>Countplot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2EB180-8ED0-D84C-8BDF-5A97CCD3D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363" y="1690688"/>
            <a:ext cx="6606777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1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8DD27-581D-C149-B3FD-EE9EC761A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(contd.)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F83B7-BF8A-6C41-9C60-A728A4A71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Seaborn</a:t>
            </a:r>
          </a:p>
          <a:p>
            <a:pPr lvl="1"/>
            <a:r>
              <a:rPr lang="en-US" dirty="0" err="1"/>
              <a:t>Violinplot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0B0E0F-8E97-ED47-9197-A4A09AF16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780" y="1470995"/>
            <a:ext cx="6665451" cy="525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31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CEFFE-AB88-8545-A6FC-2E92468B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FF191-8406-A346-92CB-32193E7F5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Splitting into training-testing sets</a:t>
            </a:r>
          </a:p>
          <a:p>
            <a:r>
              <a:rPr lang="en-US" dirty="0"/>
              <a:t>Model building based on following algorithms:</a:t>
            </a:r>
          </a:p>
          <a:p>
            <a:pPr lvl="1"/>
            <a:r>
              <a:rPr lang="en-US" dirty="0"/>
              <a:t>﻿Naive-Bayes</a:t>
            </a:r>
          </a:p>
          <a:p>
            <a:pPr lvl="1"/>
            <a:r>
              <a:rPr lang="en-US" dirty="0" err="1"/>
              <a:t>LinearSVC</a:t>
            </a:r>
            <a:endParaRPr lang="en-US" dirty="0"/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 err="1"/>
              <a:t>Adaboost</a:t>
            </a:r>
            <a:endParaRPr lang="en-US" dirty="0"/>
          </a:p>
          <a:p>
            <a:pPr lvl="1"/>
            <a:r>
              <a:rPr lang="en-US" dirty="0"/>
              <a:t>Random forest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435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C63E7-BCE6-954B-8047-CEBCE4EAE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E19671F-4486-CE46-BF90-88E90ADF49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4206993"/>
              </p:ext>
            </p:extLst>
          </p:nvPr>
        </p:nvGraphicFramePr>
        <p:xfrm>
          <a:off x="2220686" y="1690688"/>
          <a:ext cx="6863940" cy="3415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1970">
                  <a:extLst>
                    <a:ext uri="{9D8B030D-6E8A-4147-A177-3AD203B41FA5}">
                      <a16:colId xmlns:a16="http://schemas.microsoft.com/office/drawing/2014/main" val="1898628615"/>
                    </a:ext>
                  </a:extLst>
                </a:gridCol>
                <a:gridCol w="3431970">
                  <a:extLst>
                    <a:ext uri="{9D8B030D-6E8A-4147-A177-3AD203B41FA5}">
                      <a16:colId xmlns:a16="http://schemas.microsoft.com/office/drawing/2014/main" val="3944456670"/>
                    </a:ext>
                  </a:extLst>
                </a:gridCol>
              </a:tblGrid>
              <a:tr h="569284">
                <a:tc>
                  <a:txBody>
                    <a:bodyPr/>
                    <a:lstStyle/>
                    <a:p>
                      <a:r>
                        <a:rPr lang="en-US" dirty="0"/>
                        <a:t>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2424685"/>
                  </a:ext>
                </a:extLst>
              </a:tr>
              <a:tr h="569284">
                <a:tc>
                  <a:txBody>
                    <a:bodyPr/>
                    <a:lstStyle/>
                    <a:p>
                      <a:r>
                        <a:rPr lang="en-US" dirty="0"/>
                        <a:t>Naive-Bayes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79.12 %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480994"/>
                  </a:ext>
                </a:extLst>
              </a:tr>
              <a:tr h="5692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LinearSVC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76.92 %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6356814"/>
                  </a:ext>
                </a:extLst>
              </a:tr>
              <a:tr h="5692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76.92 %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81852"/>
                  </a:ext>
                </a:extLst>
              </a:tr>
              <a:tr h="5692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Adaboost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78.02 %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608428"/>
                  </a:ext>
                </a:extLst>
              </a:tr>
              <a:tr h="5692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82.41 %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89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9880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39B76-6916-0242-B7FB-09F6B2935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 evaluation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2623F-6EBB-774F-8CD0-AF3F3D12F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Yellowbrick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F0DEB7-BB51-B549-B443-DF6105278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5808" y="1331351"/>
            <a:ext cx="6295729" cy="552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357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A1370-9B03-BA45-B4DC-5159E7B33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270" y="365126"/>
            <a:ext cx="10617530" cy="1059914"/>
          </a:xfrm>
        </p:spPr>
        <p:txBody>
          <a:bodyPr>
            <a:normAutofit/>
          </a:bodyPr>
          <a:lstStyle/>
          <a:p>
            <a:r>
              <a:rPr lang="en-US" sz="3600" dirty="0"/>
              <a:t>What was achieved..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626FB-272E-FE4D-ACB8-505B9B91C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265" y="1825625"/>
            <a:ext cx="10807535" cy="1594469"/>
          </a:xfrm>
        </p:spPr>
        <p:txBody>
          <a:bodyPr/>
          <a:lstStyle/>
          <a:p>
            <a:r>
              <a:rPr lang="en-US" dirty="0"/>
              <a:t>Visualizing every attribute </a:t>
            </a:r>
            <a:r>
              <a:rPr lang="en-US" dirty="0" err="1"/>
              <a:t>w.r.t</a:t>
            </a:r>
            <a:r>
              <a:rPr lang="en-US" dirty="0"/>
              <a:t>. the label</a:t>
            </a:r>
          </a:p>
          <a:p>
            <a:r>
              <a:rPr lang="en-US" dirty="0"/>
              <a:t>Building classifier models and comparing their accuracies</a:t>
            </a:r>
          </a:p>
          <a:p>
            <a:r>
              <a:rPr lang="en-US" dirty="0"/>
              <a:t>Developing evaluation reports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933A0-C47E-BB4E-8511-369EE608B04E}"/>
              </a:ext>
            </a:extLst>
          </p:cNvPr>
          <p:cNvSpPr txBox="1"/>
          <p:nvPr/>
        </p:nvSpPr>
        <p:spPr>
          <a:xfrm>
            <a:off x="902525" y="3681351"/>
            <a:ext cx="7101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What could’ve been improved..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362AE9-B16C-7E4A-B570-85C1878A82ED}"/>
              </a:ext>
            </a:extLst>
          </p:cNvPr>
          <p:cNvSpPr txBox="1"/>
          <p:nvPr/>
        </p:nvSpPr>
        <p:spPr>
          <a:xfrm>
            <a:off x="546265" y="4583875"/>
            <a:ext cx="78733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Improving the accuracies procured from each of the classifier models</a:t>
            </a:r>
          </a:p>
        </p:txBody>
      </p:sp>
    </p:spTree>
    <p:extLst>
      <p:ext uri="{BB962C8B-B14F-4D97-AF65-F5344CB8AC3E}">
        <p14:creationId xmlns:p14="http://schemas.microsoft.com/office/powerpoint/2010/main" val="991246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461</TotalTime>
  <Words>178</Words>
  <Application>Microsoft Macintosh PowerPoint</Application>
  <PresentationFormat>Widescreen</PresentationFormat>
  <Paragraphs>54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HEART DISEASE PATIENTS’ CLASSIFICATION</vt:lpstr>
      <vt:lpstr>Dataset</vt:lpstr>
      <vt:lpstr>Attributes</vt:lpstr>
      <vt:lpstr>Visualization</vt:lpstr>
      <vt:lpstr>Visualization (contd.)</vt:lpstr>
      <vt:lpstr>Classification</vt:lpstr>
      <vt:lpstr>Accuracy</vt:lpstr>
      <vt:lpstr>Classifier evaluation report</vt:lpstr>
      <vt:lpstr>What was achieved..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CLASSIFIER MODELS FOR PATIENTS</dc:title>
  <dc:creator>Microsoft Office User</dc:creator>
  <cp:lastModifiedBy>Dharmit Dalvi</cp:lastModifiedBy>
  <cp:revision>17</cp:revision>
  <dcterms:created xsi:type="dcterms:W3CDTF">2019-04-29T17:57:27Z</dcterms:created>
  <dcterms:modified xsi:type="dcterms:W3CDTF">2019-04-30T01:44:06Z</dcterms:modified>
</cp:coreProperties>
</file>

<file path=docProps/thumbnail.jpeg>
</file>